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8SrORNCVvm4JNKpDSGGG9skWa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abild mit Beschriftung">
  <p:cSld name="Panoramabild mit Beschriftung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>
            <a:spLocks noGrp="1"/>
          </p:cNvSpPr>
          <p:nvPr>
            <p:ph type="pic" idx="2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5" name="Google Shape;75;p35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Beschriftung">
  <p:cSld name="Titel und Beschriftung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itat mit Beschriftung">
  <p:cSld name="Zitat mit Beschriftung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2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  <p:sp>
        <p:nvSpPr>
          <p:cNvPr id="92" name="Google Shape;92;p37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de-CH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37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de-CH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„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tenkarte">
  <p:cSld name="Visitenkar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8"/>
          <p:cNvSpPr txBox="1"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1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Spalte">
  <p:cSld name="3 Spalt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39"/>
          <p:cNvSpPr txBox="1">
            <a:spLocks noGrp="1"/>
          </p:cNvSpPr>
          <p:nvPr>
            <p:ph type="body" idx="2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9"/>
          <p:cNvSpPr txBox="1">
            <a:spLocks noGrp="1"/>
          </p:cNvSpPr>
          <p:nvPr>
            <p:ph type="body" idx="3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body" idx="4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body" idx="5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9"/>
          <p:cNvSpPr txBox="1">
            <a:spLocks noGrp="1"/>
          </p:cNvSpPr>
          <p:nvPr>
            <p:ph type="body" idx="6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ildspalte">
  <p:cSld name="3 Bildspalt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0"/>
          <p:cNvSpPr txBox="1"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40"/>
          <p:cNvSpPr>
            <a:spLocks noGrp="1"/>
          </p:cNvSpPr>
          <p:nvPr>
            <p:ph type="pic" idx="2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5" name="Google Shape;115;p40"/>
          <p:cNvSpPr txBox="1">
            <a:spLocks noGrp="1"/>
          </p:cNvSpPr>
          <p:nvPr>
            <p:ph type="body" idx="3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40"/>
          <p:cNvSpPr txBox="1">
            <a:spLocks noGrp="1"/>
          </p:cNvSpPr>
          <p:nvPr>
            <p:ph type="body" idx="4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40"/>
          <p:cNvSpPr>
            <a:spLocks noGrp="1"/>
          </p:cNvSpPr>
          <p:nvPr>
            <p:ph type="pic" idx="5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18" name="Google Shape;118;p40"/>
          <p:cNvSpPr txBox="1">
            <a:spLocks noGrp="1"/>
          </p:cNvSpPr>
          <p:nvPr>
            <p:ph type="body" idx="6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40"/>
          <p:cNvSpPr txBox="1">
            <a:spLocks noGrp="1"/>
          </p:cNvSpPr>
          <p:nvPr>
            <p:ph type="body" idx="7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40"/>
          <p:cNvSpPr>
            <a:spLocks noGrp="1"/>
          </p:cNvSpPr>
          <p:nvPr>
            <p:ph type="pic" idx="8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21" name="Google Shape;121;p40"/>
          <p:cNvSpPr txBox="1">
            <a:spLocks noGrp="1"/>
          </p:cNvSpPr>
          <p:nvPr>
            <p:ph type="body" idx="9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4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1"/>
          <p:cNvSpPr txBox="1">
            <a:spLocks noGrp="1"/>
          </p:cNvSpPr>
          <p:nvPr>
            <p:ph type="body" idx="1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2"/>
          <p:cNvSpPr txBox="1">
            <a:spLocks noGrp="1"/>
          </p:cNvSpPr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body" idx="1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Beschriftung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Beschriftung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4.jp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" descr="Dekoratives Bild des Bulls Eye-Designs"/>
          <p:cNvPicPr preferRelativeResize="0"/>
          <p:nvPr/>
        </p:nvPicPr>
        <p:blipFill rotWithShape="1">
          <a:blip r:embed="rId4">
            <a:alphaModFix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/>
          <p:nvPr/>
        </p:nvSpPr>
        <p:spPr>
          <a:xfrm>
            <a:off x="0" y="203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5">
              <a:alphaModFix amt="30000"/>
            </a:blip>
            <a:tile tx="0" ty="0" sx="100000" sy="100000" flip="none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5377604" y="506080"/>
            <a:ext cx="6266342" cy="6031880"/>
          </a:xfrm>
          <a:prstGeom prst="rect">
            <a:avLst/>
          </a:prstGeom>
          <a:solidFill>
            <a:srgbClr val="7F7F7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6" name="Google Shape;146;p1"/>
          <p:cNvSpPr txBox="1">
            <a:spLocks noGrp="1"/>
          </p:cNvSpPr>
          <p:nvPr>
            <p:ph type="ctrTitle"/>
          </p:nvPr>
        </p:nvSpPr>
        <p:spPr>
          <a:xfrm>
            <a:off x="5377605" y="742049"/>
            <a:ext cx="6266342" cy="75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Bookman Old Style"/>
              <a:buNone/>
            </a:pPr>
            <a:r>
              <a:rPr lang="de-CH" sz="3200">
                <a:solidFill>
                  <a:srgbClr val="FFFFFF"/>
                </a:solidFill>
              </a:rPr>
              <a:t>GROUP DATA CHALLENGE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47" name="Google Shape;147;p1"/>
          <p:cNvSpPr txBox="1">
            <a:spLocks noGrp="1"/>
          </p:cNvSpPr>
          <p:nvPr>
            <p:ph type="subTitle" idx="1"/>
          </p:nvPr>
        </p:nvSpPr>
        <p:spPr>
          <a:xfrm>
            <a:off x="6890454" y="3890573"/>
            <a:ext cx="4753492" cy="61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de-CH">
                <a:solidFill>
                  <a:srgbClr val="FFFFFF"/>
                </a:solidFill>
              </a:rPr>
              <a:t>Jacques, Muchun, Patrizia</a:t>
            </a:r>
            <a:endParaRPr/>
          </a:p>
        </p:txBody>
      </p:sp>
      <p:sp>
        <p:nvSpPr>
          <p:cNvPr id="148" name="Google Shape;148;p1"/>
          <p:cNvSpPr txBox="1"/>
          <p:nvPr/>
        </p:nvSpPr>
        <p:spPr>
          <a:xfrm>
            <a:off x="5669280" y="2868946"/>
            <a:ext cx="5974667" cy="75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Bookman Old Style"/>
              <a:buNone/>
            </a:pPr>
            <a:r>
              <a:rPr lang="de-CH" sz="4000" b="1" i="0" u="none" strike="noStrike" cap="non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- </a:t>
            </a:r>
            <a:r>
              <a:rPr lang="de-CH" sz="4000" b="1" i="0" u="sng" strike="noStrike" cap="non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MIGROS STORES </a:t>
            </a:r>
            <a:r>
              <a:rPr lang="de-CH" sz="4000" b="1" i="0" u="none" strike="noStrike" cap="non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-</a:t>
            </a:r>
            <a:endParaRPr sz="4800" b="1" i="0" u="none" strike="noStrike" cap="none">
              <a:solidFill>
                <a:srgbClr val="FFFFF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9736443" y="5809389"/>
            <a:ext cx="1819723" cy="61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de-CH" sz="2400" b="0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27.5.2022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0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253" name="Google Shape;253;p10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Presence of competitors</a:t>
            </a:r>
            <a:endParaRPr sz="2400"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General population density</a:t>
            </a:r>
            <a:endParaRPr sz="2400"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lang="de-CH" sz="2400">
                <a:solidFill>
                  <a:srgbClr val="FFFFFF"/>
                </a:solidFill>
              </a:rPr>
              <a:t>Income distribution</a:t>
            </a:r>
            <a:endParaRPr sz="2400">
              <a:solidFill>
                <a:srgbClr val="FFFFFF"/>
              </a:solidFill>
            </a:endParaRPr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lang="de-CH" sz="2400">
                <a:solidFill>
                  <a:srgbClr val="FFFFFF"/>
                </a:solidFill>
              </a:rPr>
              <a:t>Social status of population</a:t>
            </a:r>
            <a:endParaRPr sz="2400">
              <a:solidFill>
                <a:srgbClr val="FFFFFF"/>
              </a:solidFill>
            </a:endParaRPr>
          </a:p>
          <a:p>
            <a:pPr marL="985838" lvl="0" indent="-3825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1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1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263" name="Google Shape;263;p11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de-CH" sz="2400"/>
              <a:t>Collecting data about population in Zürich: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22992" y="2729639"/>
            <a:ext cx="7135368" cy="386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2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2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274" name="Google Shape;274;p12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de-CH" sz="2400"/>
              <a:t>Collecting data about population in Zürich: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75" name="Google Shape;27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22992" y="2729639"/>
            <a:ext cx="7135368" cy="386055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2"/>
          <p:cNvSpPr/>
          <p:nvPr/>
        </p:nvSpPr>
        <p:spPr>
          <a:xfrm>
            <a:off x="7900416" y="5340096"/>
            <a:ext cx="1060704" cy="21945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8" name="Google Shape;278;p12"/>
          <p:cNvSpPr txBox="1"/>
          <p:nvPr/>
        </p:nvSpPr>
        <p:spPr>
          <a:xfrm>
            <a:off x="9874895" y="5301734"/>
            <a:ext cx="10365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csv files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3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3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de-CH" sz="2400"/>
              <a:t>Collecting data about population in Zürich: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88" name="Google Shape;28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7875" y="2649138"/>
            <a:ext cx="6205601" cy="399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5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5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298" name="Google Shape;298;p15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2"/>
            </a:pPr>
            <a:r>
              <a:rPr lang="de-CH" sz="2400"/>
              <a:t>Collecting data about locations of Migros stores and competitors in Zürich: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Google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 	API: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99" name="Google Shape;29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 rotWithShape="1">
          <a:blip r:embed="rId5">
            <a:alphaModFix/>
          </a:blip>
          <a:srcRect l="14230" r="602"/>
          <a:stretch/>
        </p:blipFill>
        <p:spPr>
          <a:xfrm>
            <a:off x="2642616" y="2729639"/>
            <a:ext cx="9363456" cy="3984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4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309" name="Google Shape;309;p14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2"/>
            </a:pPr>
            <a:r>
              <a:rPr lang="de-CH" sz="2400"/>
              <a:t>Collecting data about locations of Migros stores and competitors in Zürich: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Google API: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310" name="Google Shape;31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4"/>
          <p:cNvPicPr preferRelativeResize="0"/>
          <p:nvPr/>
        </p:nvPicPr>
        <p:blipFill rotWithShape="1">
          <a:blip r:embed="rId5">
            <a:alphaModFix/>
          </a:blip>
          <a:srcRect t="1687"/>
          <a:stretch/>
        </p:blipFill>
        <p:spPr>
          <a:xfrm>
            <a:off x="3378351" y="2971799"/>
            <a:ext cx="7899854" cy="352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6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6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3"/>
            </a:pPr>
            <a:r>
              <a:rPr lang="de-CH" sz="2400"/>
              <a:t>Preparing the interactive webpage for data analysis: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Migros stores: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321" name="Google Shape;32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6"/>
          <p:cNvPicPr preferRelativeResize="0"/>
          <p:nvPr/>
        </p:nvPicPr>
        <p:blipFill rotWithShape="1">
          <a:blip r:embed="rId5">
            <a:alphaModFix/>
          </a:blip>
          <a:srcRect b="2788"/>
          <a:stretch/>
        </p:blipFill>
        <p:spPr>
          <a:xfrm>
            <a:off x="3611615" y="2793647"/>
            <a:ext cx="6901012" cy="390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7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900" cy="4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3"/>
            </a:pPr>
            <a:r>
              <a:rPr lang="de-CH" sz="2400"/>
              <a:t>Preparing </a:t>
            </a:r>
            <a:r>
              <a:rPr lang="de-CH" sz="2400">
                <a:solidFill>
                  <a:srgbClr val="353A3E"/>
                </a:solidFill>
                <a:latin typeface="Arial"/>
                <a:ea typeface="Arial"/>
                <a:cs typeface="Arial"/>
                <a:sym typeface="Arial"/>
              </a:rPr>
              <a:t>the interactive webpage for data analysis: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polygons: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332" name="Google Shape;33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17"/>
          <p:cNvGrpSpPr/>
          <p:nvPr/>
        </p:nvGrpSpPr>
        <p:grpSpPr>
          <a:xfrm>
            <a:off x="3376996" y="1901092"/>
            <a:ext cx="7933640" cy="4800600"/>
            <a:chOff x="0" y="0"/>
            <a:chExt cx="7933640" cy="4800600"/>
          </a:xfrm>
        </p:grpSpPr>
        <p:sp>
          <p:nvSpPr>
            <p:cNvPr id="334" name="Google Shape;334;p17"/>
            <p:cNvSpPr/>
            <p:nvPr/>
          </p:nvSpPr>
          <p:spPr>
            <a:xfrm rot="-2162213">
              <a:off x="2733675" y="514350"/>
              <a:ext cx="1211580" cy="78867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9050" cap="flat" cmpd="sng">
              <a:solidFill>
                <a:srgbClr val="738F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335" name="Google Shape;335;p17" descr="Immagine che contiene testo&#10;&#10;Descrizione generat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2766060" cy="480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17"/>
            <p:cNvSpPr/>
            <p:nvPr/>
          </p:nvSpPr>
          <p:spPr>
            <a:xfrm rot="3402439">
              <a:off x="5028421" y="712210"/>
              <a:ext cx="1211661" cy="78880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9050" cap="flat" cmpd="sng">
              <a:solidFill>
                <a:srgbClr val="738F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337" name="Google Shape;337;p17" descr="Immagine che contiene testo, mappa&#10;&#10;Descrizione generata automaticament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52875" y="66675"/>
              <a:ext cx="1209675" cy="74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17" descr="Immagine che contiene mappa&#10;&#10;Descrizione generata automaticament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972000" y="1829450"/>
              <a:ext cx="2961640" cy="2917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17"/>
            <p:cNvSpPr/>
            <p:nvPr/>
          </p:nvSpPr>
          <p:spPr>
            <a:xfrm rot="959357">
              <a:off x="5389905" y="1787309"/>
              <a:ext cx="1614042" cy="978694"/>
            </a:xfrm>
            <a:prstGeom prst="ellipse">
              <a:avLst/>
            </a:prstGeom>
            <a:noFill/>
            <a:ln w="571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8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STRATEGY</a:t>
            </a: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ookman Old Style"/>
              <a:buAutoNum type="arabicPeriod" startAt="3"/>
            </a:pPr>
            <a:r>
              <a:rPr lang="de-CH" sz="2400">
                <a:solidFill>
                  <a:srgbClr val="FFFFFF"/>
                </a:solidFill>
              </a:rPr>
              <a:t>Preparing </a:t>
            </a:r>
            <a:r>
              <a:rPr lang="de-CH" sz="2400">
                <a:solidFill>
                  <a:srgbClr val="363B3F"/>
                </a:solidFill>
              </a:rPr>
              <a:t>the interactive webpage for data analysis: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Google maps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     API: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349" name="Google Shape;34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18"/>
          <p:cNvGrpSpPr/>
          <p:nvPr/>
        </p:nvGrpSpPr>
        <p:grpSpPr>
          <a:xfrm>
            <a:off x="7791672" y="2447619"/>
            <a:ext cx="3161010" cy="4015168"/>
            <a:chOff x="-58400" y="-269938"/>
            <a:chExt cx="3161010" cy="4015168"/>
          </a:xfrm>
        </p:grpSpPr>
        <p:pic>
          <p:nvPicPr>
            <p:cNvPr id="351" name="Google Shape;351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971550"/>
              <a:ext cx="3102610" cy="2773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18"/>
            <p:cNvSpPr/>
            <p:nvPr/>
          </p:nvSpPr>
          <p:spPr>
            <a:xfrm rot="10800000" flipH="1">
              <a:off x="-58400" y="-269938"/>
              <a:ext cx="1152600" cy="1068600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chemeClr val="accent1"/>
            </a:solidFill>
            <a:ln w="19050" cap="flat" cmpd="sng">
              <a:solidFill>
                <a:srgbClr val="738F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 rot="959649">
              <a:off x="247650" y="876300"/>
              <a:ext cx="1613987" cy="978535"/>
            </a:xfrm>
            <a:prstGeom prst="ellipse">
              <a:avLst/>
            </a:prstGeom>
            <a:noFill/>
            <a:ln w="571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pic>
        <p:nvPicPr>
          <p:cNvPr id="354" name="Google Shape;354;p18" descr="Immagine che contiene testo&#10;&#10;Descrizione generat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19302" y="1749772"/>
            <a:ext cx="4423410" cy="4850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18"/>
          <p:cNvCxnSpPr/>
          <p:nvPr/>
        </p:nvCxnSpPr>
        <p:spPr>
          <a:xfrm>
            <a:off x="8881900" y="4075750"/>
            <a:ext cx="376800" cy="5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18"/>
          <p:cNvCxnSpPr/>
          <p:nvPr/>
        </p:nvCxnSpPr>
        <p:spPr>
          <a:xfrm>
            <a:off x="8895850" y="4085025"/>
            <a:ext cx="348900" cy="2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18"/>
          <p:cNvCxnSpPr/>
          <p:nvPr/>
        </p:nvCxnSpPr>
        <p:spPr>
          <a:xfrm rot="10800000" flipH="1">
            <a:off x="8691150" y="4057150"/>
            <a:ext cx="204600" cy="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9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9"/>
          <p:cNvSpPr/>
          <p:nvPr/>
        </p:nvSpPr>
        <p:spPr>
          <a:xfrm>
            <a:off x="7620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9"/>
          <p:cNvSpPr txBox="1">
            <a:spLocks noGrp="1"/>
          </p:cNvSpPr>
          <p:nvPr>
            <p:ph type="title"/>
          </p:nvPr>
        </p:nvSpPr>
        <p:spPr>
          <a:xfrm>
            <a:off x="1481329" y="609600"/>
            <a:ext cx="5918064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RESULT: THE WEBPAGE</a:t>
            </a:r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367" name="Google Shape;3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9"/>
          <p:cNvSpPr txBox="1"/>
          <p:nvPr/>
        </p:nvSpPr>
        <p:spPr>
          <a:xfrm>
            <a:off x="3171642" y="3167390"/>
            <a:ext cx="58487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-&gt; Let’s have a look at the web app</a:t>
            </a:r>
            <a:endParaRPr sz="2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158" name="Google Shape;158;p2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159" name="Google Shape;15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0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0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CONCLUSIONS</a:t>
            </a:r>
            <a:endParaRPr/>
          </a:p>
        </p:txBody>
      </p:sp>
      <p:sp>
        <p:nvSpPr>
          <p:cNvPr id="377" name="Google Shape;377;p20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/>
            </a:pPr>
            <a:r>
              <a:rPr lang="de-CH" sz="2400"/>
              <a:t>Population density in Zürich (by no. of inhabitants per «Kreis»):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378" name="Google Shape;37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3689" y="2742108"/>
            <a:ext cx="5782661" cy="383020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0"/>
          <p:cNvSpPr/>
          <p:nvPr/>
        </p:nvSpPr>
        <p:spPr>
          <a:xfrm>
            <a:off x="4526280" y="3063240"/>
            <a:ext cx="1764792" cy="107899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1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CONCLUSIONS</a:t>
            </a:r>
            <a:endParaRPr/>
          </a:p>
        </p:txBody>
      </p:sp>
      <p:sp>
        <p:nvSpPr>
          <p:cNvPr id="389" name="Google Shape;389;p21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/>
            </a:pPr>
            <a:r>
              <a:rPr lang="de-CH" sz="2400"/>
              <a:t>Population density in Zürich (by inhabitants/km</a:t>
            </a:r>
            <a:r>
              <a:rPr lang="de-CH" sz="2400" baseline="30000"/>
              <a:t>2</a:t>
            </a:r>
            <a:r>
              <a:rPr lang="de-CH" sz="2400"/>
              <a:t>):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390" name="Google Shape;39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1"/>
          <p:cNvPicPr preferRelativeResize="0"/>
          <p:nvPr/>
        </p:nvPicPr>
        <p:blipFill rotWithShape="1">
          <a:blip r:embed="rId5">
            <a:alphaModFix/>
          </a:blip>
          <a:srcRect b="1461"/>
          <a:stretch/>
        </p:blipFill>
        <p:spPr>
          <a:xfrm>
            <a:off x="3153711" y="2795141"/>
            <a:ext cx="5884577" cy="380393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1"/>
          <p:cNvSpPr/>
          <p:nvPr/>
        </p:nvSpPr>
        <p:spPr>
          <a:xfrm>
            <a:off x="4956048" y="4160519"/>
            <a:ext cx="1755648" cy="8114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2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2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CONCLUSIONS</a:t>
            </a:r>
            <a:endParaRPr/>
          </a:p>
        </p:txBody>
      </p:sp>
      <p:sp>
        <p:nvSpPr>
          <p:cNvPr id="401" name="Google Shape;401;p22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2"/>
            </a:pPr>
            <a:r>
              <a:rPr lang="de-CH" sz="2400"/>
              <a:t>Travel time to Migros (here: walking):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402" name="Google Shape;40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8187" y="2629055"/>
            <a:ext cx="7404977" cy="401975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2"/>
          <p:cNvSpPr/>
          <p:nvPr/>
        </p:nvSpPr>
        <p:spPr>
          <a:xfrm>
            <a:off x="3090672" y="3063240"/>
            <a:ext cx="5568696" cy="12070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23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3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CONCLUSIONS</a:t>
            </a:r>
            <a:endParaRPr/>
          </a:p>
        </p:txBody>
      </p:sp>
      <p:sp>
        <p:nvSpPr>
          <p:cNvPr id="413" name="Google Shape;413;p23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AutoNum type="arabicPeriod" startAt="3"/>
            </a:pPr>
            <a:r>
              <a:rPr lang="de-CH" sz="2400"/>
              <a:t>Monetary factors: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414" name="Google Shape;41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333" y="2974814"/>
            <a:ext cx="550835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0676" y="2974814"/>
            <a:ext cx="5469837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3"/>
          <p:cNvSpPr txBox="1"/>
          <p:nvPr/>
        </p:nvSpPr>
        <p:spPr>
          <a:xfrm>
            <a:off x="2762479" y="2604467"/>
            <a:ext cx="502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tax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8" name="Google Shape;418;p23"/>
          <p:cNvSpPr txBox="1"/>
          <p:nvPr/>
        </p:nvSpPr>
        <p:spPr>
          <a:xfrm>
            <a:off x="7687109" y="2596027"/>
            <a:ext cx="22769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Unemployment rate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4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4"/>
          <p:cNvSpPr txBox="1">
            <a:spLocks noGrp="1"/>
          </p:cNvSpPr>
          <p:nvPr>
            <p:ph type="title"/>
          </p:nvPr>
        </p:nvSpPr>
        <p:spPr>
          <a:xfrm>
            <a:off x="1814671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RECOMMENDATION</a:t>
            </a:r>
            <a:endParaRPr/>
          </a:p>
        </p:txBody>
      </p:sp>
      <p:sp>
        <p:nvSpPr>
          <p:cNvPr id="427" name="Google Shape;427;p24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428" name="Google Shape;42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3782" y="470082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4" descr="Regensdorf &#10;Oberengstri mg e &#10;leren &#10;Dietlikon &#10;Wallisellen &#10;Dübend &#10;*Bttbach &#10;Zollikon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051" y="1865313"/>
            <a:ext cx="4572000" cy="38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4"/>
          <p:cNvSpPr/>
          <p:nvPr/>
        </p:nvSpPr>
        <p:spPr>
          <a:xfrm>
            <a:off x="3351760" y="2873947"/>
            <a:ext cx="466344" cy="466344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31" name="Google Shape;431;p24" descr="BZüriCh N rd 9 &#10;.9ZBuchegg - Zürcher &#10;Gemeinscha szentren &#10;sse &#10;MéiSter Gao &#10;Rosengaflenstresse &#10;idor Latin &#10;;tudio Zurich &#10;Kafischnaps &#10;OERLIKON &#10;Migrationsamt &#10;Nihao &#10;Kühriedweg &#10;Greifenseestrasse &#10;Burriweg &#10;Wehntal-Apotheke &#10;Strasse &#10;CU Bubble Tea &#10;easy ordéring &#10;L kom a Zürich &#10;inastrasse &#10;Tierspit 'I &#10;Funkwiesen strasse &#10;Hubenstrasse &#10;dhüsli &#10;@brugg &#10;Tiger &#10;ASV —Sport Center Irché,l &#10;Irchelpark &#10;Kafl Freud &#10;UNT &#10;DIS &#10;RSTRASS &#10;RIC &#10;Striékhofstrasse &#10;6 &#10;ASS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3791" y="1861644"/>
            <a:ext cx="4572000" cy="326866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4"/>
          <p:cNvSpPr txBox="1"/>
          <p:nvPr/>
        </p:nvSpPr>
        <p:spPr>
          <a:xfrm>
            <a:off x="5186847" y="5329921"/>
            <a:ext cx="6542932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286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de-CH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 supermarkets around circle</a:t>
            </a:r>
            <a:endParaRPr/>
          </a:p>
          <a:p>
            <a:pPr marL="6286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de-CH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Convenient traffic connections</a:t>
            </a:r>
            <a:endParaRPr/>
          </a:p>
          <a:p>
            <a:pPr marL="6286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de-CH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Average income comparably high in these three areas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169" name="Google Shape;16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178" name="Google Shape;178;p4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179" name="Google Shape;17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5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516" y="5103079"/>
            <a:ext cx="1670576" cy="87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5"/>
          <p:cNvGrpSpPr/>
          <p:nvPr/>
        </p:nvGrpSpPr>
        <p:grpSpPr>
          <a:xfrm>
            <a:off x="6720358" y="5110245"/>
            <a:ext cx="3610171" cy="880430"/>
            <a:chOff x="3449114" y="5107910"/>
            <a:chExt cx="3610171" cy="880430"/>
          </a:xfrm>
        </p:grpSpPr>
        <p:pic>
          <p:nvPicPr>
            <p:cNvPr id="192" name="Google Shape;192;p5"/>
            <p:cNvPicPr preferRelativeResize="0"/>
            <p:nvPr/>
          </p:nvPicPr>
          <p:blipFill rotWithShape="1">
            <a:blip r:embed="rId5">
              <a:alphaModFix/>
            </a:blip>
            <a:srcRect l="19658" r="20077"/>
            <a:stretch/>
          </p:blipFill>
          <p:spPr>
            <a:xfrm>
              <a:off x="4743375" y="5109940"/>
              <a:ext cx="1006766" cy="87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5"/>
            <p:cNvPicPr preferRelativeResize="0"/>
            <p:nvPr/>
          </p:nvPicPr>
          <p:blipFill rotWithShape="1">
            <a:blip r:embed="rId5">
              <a:alphaModFix/>
            </a:blip>
            <a:srcRect r="19657"/>
            <a:stretch/>
          </p:blipFill>
          <p:spPr>
            <a:xfrm>
              <a:off x="3449114" y="5107910"/>
              <a:ext cx="1342182" cy="87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5"/>
            <p:cNvPicPr preferRelativeResize="0"/>
            <p:nvPr/>
          </p:nvPicPr>
          <p:blipFill rotWithShape="1">
            <a:blip r:embed="rId5">
              <a:alphaModFix/>
            </a:blip>
            <a:srcRect l="19658"/>
            <a:stretch/>
          </p:blipFill>
          <p:spPr>
            <a:xfrm>
              <a:off x="5717103" y="5109940"/>
              <a:ext cx="1342182" cy="878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5"/>
          <p:cNvGrpSpPr/>
          <p:nvPr/>
        </p:nvGrpSpPr>
        <p:grpSpPr>
          <a:xfrm>
            <a:off x="3445948" y="5096770"/>
            <a:ext cx="2644728" cy="878400"/>
            <a:chOff x="3410226" y="5103079"/>
            <a:chExt cx="2644728" cy="878400"/>
          </a:xfrm>
        </p:grpSpPr>
        <p:pic>
          <p:nvPicPr>
            <p:cNvPr id="196" name="Google Shape;196;p5"/>
            <p:cNvPicPr preferRelativeResize="0"/>
            <p:nvPr/>
          </p:nvPicPr>
          <p:blipFill rotWithShape="1">
            <a:blip r:embed="rId5">
              <a:alphaModFix/>
            </a:blip>
            <a:srcRect r="19657"/>
            <a:stretch/>
          </p:blipFill>
          <p:spPr>
            <a:xfrm>
              <a:off x="3410226" y="5103079"/>
              <a:ext cx="1342182" cy="87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5"/>
            <p:cNvPicPr preferRelativeResize="0"/>
            <p:nvPr/>
          </p:nvPicPr>
          <p:blipFill rotWithShape="1">
            <a:blip r:embed="rId5">
              <a:alphaModFix/>
            </a:blip>
            <a:srcRect l="19658"/>
            <a:stretch/>
          </p:blipFill>
          <p:spPr>
            <a:xfrm>
              <a:off x="4712772" y="5103079"/>
              <a:ext cx="1342182" cy="878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5"/>
          <p:cNvPicPr preferRelativeResize="0"/>
          <p:nvPr/>
        </p:nvPicPr>
        <p:blipFill rotWithShape="1">
          <a:blip r:embed="rId6">
            <a:alphaModFix/>
          </a:blip>
          <a:srcRect l="3107" r="3689"/>
          <a:stretch/>
        </p:blipFill>
        <p:spPr>
          <a:xfrm>
            <a:off x="7839644" y="3466509"/>
            <a:ext cx="3610171" cy="114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207" name="Google Shape;207;p6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Presence of competitors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7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Presence of competitors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18" name="Google Shape;21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7" descr="ALDI SUISSE | Mehr fürs Leben"/>
          <p:cNvPicPr preferRelativeResize="0"/>
          <p:nvPr/>
        </p:nvPicPr>
        <p:blipFill rotWithShape="1">
          <a:blip r:embed="rId5">
            <a:alphaModFix/>
          </a:blip>
          <a:srcRect t="7229"/>
          <a:stretch/>
        </p:blipFill>
        <p:spPr>
          <a:xfrm>
            <a:off x="10163650" y="3527708"/>
            <a:ext cx="1343025" cy="159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67639" y="3527708"/>
            <a:ext cx="1590552" cy="159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336" y="5370164"/>
            <a:ext cx="2581076" cy="87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68706" y="5370000"/>
            <a:ext cx="5337969" cy="8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9">
            <a:alphaModFix/>
          </a:blip>
          <a:srcRect t="26545" b="26546"/>
          <a:stretch/>
        </p:blipFill>
        <p:spPr>
          <a:xfrm>
            <a:off x="3429029" y="5370164"/>
            <a:ext cx="2500060" cy="8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8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232" name="Google Shape;232;p8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Presence of competitors</a:t>
            </a:r>
            <a:endParaRPr sz="2400"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General population density</a:t>
            </a:r>
            <a:endParaRPr sz="2400"/>
          </a:p>
          <a:p>
            <a:pPr marL="985838" lvl="0" indent="-3825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33" name="Google Shape;23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9" descr="Dekoratives Bild des Bulls Eye-Designs"/>
          <p:cNvPicPr preferRelativeResize="0"/>
          <p:nvPr/>
        </p:nvPicPr>
        <p:blipFill rotWithShape="1">
          <a:blip r:embed="rId3">
            <a:alphaModFix amt="15000"/>
          </a:blip>
          <a:srcRect t="6583" b="917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2745"/>
                </a:srgbClr>
              </a:gs>
              <a:gs pos="32000">
                <a:srgbClr val="1F445F">
                  <a:alpha val="2745"/>
                </a:srgb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2244439" y="609600"/>
            <a:ext cx="515495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de-CH"/>
              <a:t>TASK</a:t>
            </a:r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body" idx="1"/>
          </p:nvPr>
        </p:nvSpPr>
        <p:spPr>
          <a:xfrm>
            <a:off x="913795" y="2096063"/>
            <a:ext cx="10353762" cy="467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-&gt; find the best places to create new Migros stores</a:t>
            </a: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de-CH" sz="2400"/>
              <a:t>Analyze market opportunities based on:</a:t>
            </a:r>
            <a:endParaRPr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Density of existing stores</a:t>
            </a:r>
            <a:endParaRPr sz="2400"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Presence of competitors</a:t>
            </a:r>
            <a:endParaRPr sz="2400"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</a:pPr>
            <a:r>
              <a:rPr lang="de-CH" sz="2400"/>
              <a:t>General population density</a:t>
            </a:r>
            <a:endParaRPr sz="2400"/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lang="de-CH" sz="2400">
                <a:solidFill>
                  <a:srgbClr val="FFFFFF"/>
                </a:solidFill>
              </a:rPr>
              <a:t>Income distribution</a:t>
            </a:r>
            <a:endParaRPr sz="2400">
              <a:solidFill>
                <a:srgbClr val="FFFFFF"/>
              </a:solidFill>
            </a:endParaRPr>
          </a:p>
          <a:p>
            <a:pPr marL="985838" lvl="0" indent="-5349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lang="de-CH" sz="2400">
                <a:solidFill>
                  <a:srgbClr val="FFFFFF"/>
                </a:solidFill>
              </a:rPr>
              <a:t>Social status of population</a:t>
            </a:r>
            <a:endParaRPr sz="2400">
              <a:solidFill>
                <a:srgbClr val="FFFFFF"/>
              </a:solidFill>
            </a:endParaRPr>
          </a:p>
          <a:p>
            <a:pPr marL="985838" lvl="0" indent="-38258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endParaRPr sz="240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791" y="795748"/>
            <a:ext cx="3240024" cy="9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/>
          <p:nvPr/>
        </p:nvSpPr>
        <p:spPr>
          <a:xfrm>
            <a:off x="1246909" y="5248894"/>
            <a:ext cx="4849091" cy="1199407"/>
          </a:xfrm>
          <a:prstGeom prst="rect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mast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Widescreen</PresentationFormat>
  <Paragraphs>123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1" baseType="lpstr">
      <vt:lpstr>Microsoft YaHei</vt:lpstr>
      <vt:lpstr>Arial</vt:lpstr>
      <vt:lpstr>Bookman Old Style</vt:lpstr>
      <vt:lpstr>Calibri</vt:lpstr>
      <vt:lpstr>Noto Sans Symbols</vt:lpstr>
      <vt:lpstr>Rockwell</vt:lpstr>
      <vt:lpstr>Damast</vt:lpstr>
      <vt:lpstr>GROUP DATA CHALLENGE</vt:lpstr>
      <vt:lpstr>TASK</vt:lpstr>
      <vt:lpstr>TASK</vt:lpstr>
      <vt:lpstr>TASK</vt:lpstr>
      <vt:lpstr>TASK</vt:lpstr>
      <vt:lpstr>TASK</vt:lpstr>
      <vt:lpstr>TASK</vt:lpstr>
      <vt:lpstr>TASK</vt:lpstr>
      <vt:lpstr>TASK</vt:lpstr>
      <vt:lpstr>TASK</vt:lpstr>
      <vt:lpstr>STRATEGY</vt:lpstr>
      <vt:lpstr>STRATEGY</vt:lpstr>
      <vt:lpstr>STRATEGY</vt:lpstr>
      <vt:lpstr>STRATEGY</vt:lpstr>
      <vt:lpstr>STRATEGY</vt:lpstr>
      <vt:lpstr>STRATEGY</vt:lpstr>
      <vt:lpstr>STRATEGY</vt:lpstr>
      <vt:lpstr>STRATEGY</vt:lpstr>
      <vt:lpstr>RESULT: THE WEBPAGE</vt:lpstr>
      <vt:lpstr>CONCLUSIONS</vt:lpstr>
      <vt:lpstr>CONCLUSIONS</vt:lpstr>
      <vt:lpstr>CONCLUSIONS</vt:lpstr>
      <vt:lpstr>CONCLUSIONS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DATA CHALLENGE</dc:title>
  <dc:creator>Patrizia Will</dc:creator>
  <cp:lastModifiedBy>Jacqeus Stimolo</cp:lastModifiedBy>
  <cp:revision>1</cp:revision>
  <dcterms:created xsi:type="dcterms:W3CDTF">2022-05-27T10:20:23Z</dcterms:created>
  <dcterms:modified xsi:type="dcterms:W3CDTF">2022-06-29T14:19:09Z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